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5" r:id="rId2"/>
    <p:sldId id="267" r:id="rId3"/>
    <p:sldId id="266" r:id="rId4"/>
    <p:sldId id="269" r:id="rId5"/>
    <p:sldId id="268" r:id="rId6"/>
    <p:sldId id="270" r:id="rId7"/>
    <p:sldId id="271" r:id="rId8"/>
    <p:sldId id="273" r:id="rId9"/>
    <p:sldId id="274" r:id="rId10"/>
    <p:sldId id="272" r:id="rId11"/>
    <p:sldId id="275" r:id="rId12"/>
    <p:sldId id="276" r:id="rId13"/>
    <p:sldId id="277" r:id="rId14"/>
    <p:sldId id="278" r:id="rId15"/>
    <p:sldId id="279" r:id="rId16"/>
    <p:sldId id="297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98" r:id="rId26"/>
    <p:sldId id="288" r:id="rId27"/>
    <p:sldId id="289" r:id="rId28"/>
    <p:sldId id="290" r:id="rId29"/>
    <p:sldId id="291" r:id="rId30"/>
    <p:sldId id="293" r:id="rId31"/>
    <p:sldId id="294" r:id="rId32"/>
    <p:sldId id="295" r:id="rId33"/>
    <p:sldId id="292" r:id="rId34"/>
    <p:sldId id="296" r:id="rId35"/>
  </p:sldIdLst>
  <p:sldSz cx="9144000" cy="6858000" type="screen4x3"/>
  <p:notesSz cx="7099300" cy="10234613"/>
  <p:embeddedFontLst>
    <p:embeddedFont>
      <p:font typeface="ＭＳ Ｐゴシック" pitchFamily="34" charset="-128"/>
      <p:regular r:id="rId38"/>
    </p:embeddedFont>
    <p:embeddedFont>
      <p:font typeface="Times" pitchFamily="18" charset="0"/>
      <p:regular r:id="rId39"/>
      <p:bold r:id="rId40"/>
      <p:italic r:id="rId41"/>
      <p:boldItalic r:id="rId42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 C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B6C6D0"/>
    <a:srgbClr val="FF9933"/>
    <a:srgbClr val="5E839A"/>
    <a:srgbClr val="415B6B"/>
    <a:srgbClr val="7899AD"/>
    <a:srgbClr val="F9AA00"/>
    <a:srgbClr val="3B687F"/>
    <a:srgbClr val="5C83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22" autoAdjust="0"/>
  </p:normalViewPr>
  <p:slideViewPr>
    <p:cSldViewPr>
      <p:cViewPr>
        <p:scale>
          <a:sx n="108" d="100"/>
          <a:sy n="108" d="100"/>
        </p:scale>
        <p:origin x="-14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3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fld id="{9539E6EB-27AC-4D67-B245-B5E2E09EBC95}" type="slidenum">
              <a:rPr lang="de-DE"/>
              <a:pPr/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0382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fld id="{1B2475BA-4468-4A85-8EE5-E776137AF495}" type="slidenum">
              <a:rPr lang="de-DE"/>
              <a:pPr/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PP Hintergrund"/>
          <p:cNvPicPr>
            <a:picLocks noChangeAspect="1" noChangeArrowheads="1"/>
          </p:cNvPicPr>
          <p:nvPr userDrawn="1"/>
        </p:nvPicPr>
        <p:blipFill>
          <a:blip r:embed="rId2"/>
          <a:srcRect l="85957"/>
          <a:stretch>
            <a:fillRect/>
          </a:stretch>
        </p:blipFill>
        <p:spPr bwMode="auto">
          <a:xfrm>
            <a:off x="7883525" y="-6350"/>
            <a:ext cx="12827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PP Hintergrund"/>
          <p:cNvPicPr>
            <a:picLocks noChangeAspect="1" noChangeArrowheads="1"/>
          </p:cNvPicPr>
          <p:nvPr userDrawn="1"/>
        </p:nvPicPr>
        <p:blipFill>
          <a:blip r:embed="rId2"/>
          <a:srcRect b="80373"/>
          <a:stretch>
            <a:fillRect/>
          </a:stretch>
        </p:blipFill>
        <p:spPr bwMode="auto">
          <a:xfrm>
            <a:off x="0" y="-26988"/>
            <a:ext cx="91440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5"/>
          <p:cNvGrpSpPr>
            <a:grpSpLocks/>
          </p:cNvGrpSpPr>
          <p:nvPr userDrawn="1"/>
        </p:nvGrpSpPr>
        <p:grpSpPr bwMode="auto">
          <a:xfrm>
            <a:off x="4887913" y="387350"/>
            <a:ext cx="4148137" cy="673100"/>
            <a:chOff x="3028" y="358"/>
            <a:chExt cx="2613" cy="424"/>
          </a:xfrm>
        </p:grpSpPr>
        <p:pic>
          <p:nvPicPr>
            <p:cNvPr id="7" name="Picture 26" descr="wappen_xl_sw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36" y="358"/>
              <a:ext cx="705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3028" y="527"/>
              <a:ext cx="18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0">
              <a:spAutoFit/>
            </a:bodyPr>
            <a:lstStyle/>
            <a:p>
              <a:pPr algn="r" eaLnBrk="0" hangingPunct="0">
                <a:lnSpc>
                  <a:spcPct val="85000"/>
                </a:lnSpc>
                <a:defRPr/>
              </a:pPr>
              <a:r>
                <a:rPr lang="de-DE" sz="1500">
                  <a:solidFill>
                    <a:schemeClr val="bg1"/>
                  </a:solidFill>
                  <a:ea typeface="ＭＳ Ｐゴシック" charset="-128"/>
                  <a:cs typeface="+mn-cs"/>
                </a:rPr>
                <a:t>Bayerisches Landesamt für</a:t>
              </a:r>
            </a:p>
            <a:p>
              <a:pPr algn="r" eaLnBrk="0" hangingPunct="0">
                <a:lnSpc>
                  <a:spcPct val="90000"/>
                </a:lnSpc>
                <a:defRPr/>
              </a:pPr>
              <a:r>
                <a:rPr lang="de-DE" sz="1500">
                  <a:solidFill>
                    <a:schemeClr val="bg1"/>
                  </a:solidFill>
                  <a:ea typeface="ＭＳ Ｐゴシック" charset="-128"/>
                  <a:cs typeface="+mn-cs"/>
                </a:rPr>
                <a:t>Umwelt</a:t>
              </a:r>
            </a:p>
          </p:txBody>
        </p:sp>
      </p:grpSp>
      <p:sp>
        <p:nvSpPr>
          <p:cNvPr id="9" name="Rectangle 30"/>
          <p:cNvSpPr>
            <a:spLocks noChangeArrowheads="1"/>
          </p:cNvSpPr>
          <p:nvPr userDrawn="1"/>
        </p:nvSpPr>
        <p:spPr bwMode="auto">
          <a:xfrm>
            <a:off x="0" y="1314450"/>
            <a:ext cx="7845425" cy="150813"/>
          </a:xfrm>
          <a:prstGeom prst="rect">
            <a:avLst/>
          </a:prstGeom>
          <a:solidFill>
            <a:srgbClr val="F9AA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r" eaLnBrk="0" hangingPunct="0">
              <a:defRPr/>
            </a:pPr>
            <a:endParaRPr lang="de-DE">
              <a:ea typeface="ＭＳ Ｐゴシック" charset="-128"/>
              <a:cs typeface="+mn-cs"/>
            </a:endParaRPr>
          </a:p>
        </p:txBody>
      </p:sp>
      <p:pic>
        <p:nvPicPr>
          <p:cNvPr id="10" name="Grafik 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52413" y="204788"/>
            <a:ext cx="9874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lfu-mittererc\Dropbox\work\LFU\Logo-Lawinen_sw_800.t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50825" y="5732463"/>
            <a:ext cx="10080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830" y="3236514"/>
            <a:ext cx="7622522" cy="1632646"/>
          </a:xfrm>
          <a:noFill/>
        </p:spPr>
        <p:txBody>
          <a:bodyPr/>
          <a:lstStyle>
            <a:lvl1pPr marL="0" indent="0" algn="l">
              <a:buFontTx/>
              <a:buNone/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dirty="0" smtClean="0"/>
              <a:t>Master-Untertitel bearbeiten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7504" y="1773238"/>
            <a:ext cx="7632848" cy="1367730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23528" y="1052512"/>
            <a:ext cx="8568952" cy="5400823"/>
          </a:xfr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92088"/>
            <a:ext cx="85693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68" name="Line 44"/>
          <p:cNvSpPr>
            <a:spLocks noChangeShapeType="1"/>
          </p:cNvSpPr>
          <p:nvPr userDrawn="1"/>
        </p:nvSpPr>
        <p:spPr bwMode="auto">
          <a:xfrm>
            <a:off x="323850" y="836613"/>
            <a:ext cx="8569325" cy="0"/>
          </a:xfrm>
          <a:prstGeom prst="line">
            <a:avLst/>
          </a:prstGeom>
          <a:noFill/>
          <a:ln w="25400">
            <a:solidFill>
              <a:srgbClr val="F9AA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r" eaLnBrk="0" hangingPunct="0">
              <a:defRPr/>
            </a:pPr>
            <a:endParaRPr lang="de-DE"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B68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B687F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B687F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B687F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B687F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9pPr>
    </p:titleStyle>
    <p:bodyStyle>
      <a:lvl1pPr marL="193675" indent="-193675" algn="l" rtl="0" eaLnBrk="0" fontAlgn="base" hangingPunct="0">
        <a:spcBef>
          <a:spcPts val="600"/>
        </a:spcBef>
        <a:spcAft>
          <a:spcPts val="60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1873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38250" indent="-1889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9386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2963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0163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27363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4563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1763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ubtitle 1"/>
          <p:cNvSpPr>
            <a:spLocks noGrp="1"/>
          </p:cNvSpPr>
          <p:nvPr>
            <p:ph type="subTitle" idx="1"/>
          </p:nvPr>
        </p:nvSpPr>
        <p:spPr>
          <a:xfrm>
            <a:off x="117475" y="3236913"/>
            <a:ext cx="7623175" cy="1631950"/>
          </a:xfrm>
        </p:spPr>
        <p:txBody>
          <a:bodyPr/>
          <a:lstStyle/>
          <a:p>
            <a:pPr eaLnBrk="1" hangingPunct="1"/>
            <a:r>
              <a:rPr lang="en-GB" smtClean="0"/>
              <a:t>Christoph Mitterer</a:t>
            </a:r>
          </a:p>
          <a:p>
            <a:pPr eaLnBrk="1" hangingPunct="1"/>
            <a:r>
              <a:rPr lang="en-GB" sz="2000" smtClean="0"/>
              <a:t>Bavarian Avalanche Warning Service</a:t>
            </a:r>
          </a:p>
          <a:p>
            <a:pPr eaLnBrk="1" hangingPunct="1"/>
            <a:r>
              <a:rPr lang="fr-FR" smtClean="0"/>
              <a:t>Réunion Atelier Neige </a:t>
            </a:r>
            <a:r>
              <a:rPr lang="en-US" smtClean="0"/>
              <a:t>–</a:t>
            </a:r>
            <a:r>
              <a:rPr lang="fr-FR" smtClean="0"/>
              <a:t> Grenoble</a:t>
            </a:r>
            <a:endParaRPr lang="en-GB" smtClean="0"/>
          </a:p>
          <a:p>
            <a:pPr eaLnBrk="1" hangingPunct="1"/>
            <a:r>
              <a:rPr lang="en-GB" smtClean="0"/>
              <a:t>30 April 2015</a:t>
            </a:r>
          </a:p>
          <a:p>
            <a:pPr eaLnBrk="1" hangingPunct="1"/>
            <a:endParaRPr lang="en-GB" smtClean="0"/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7950" y="1773238"/>
            <a:ext cx="7632700" cy="1368425"/>
          </a:xfrm>
        </p:spPr>
        <p:txBody>
          <a:bodyPr/>
          <a:lstStyle/>
          <a:p>
            <a:pPr eaLnBrk="1" hangingPunct="1"/>
            <a:r>
              <a:rPr lang="en-US" smtClean="0"/>
              <a:t>What’s new at the wetting front?</a:t>
            </a:r>
            <a:endParaRPr lang="en-GB" smtClean="0"/>
          </a:p>
        </p:txBody>
      </p:sp>
      <p:pic>
        <p:nvPicPr>
          <p:cNvPr id="4" name="Bild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5732463"/>
            <a:ext cx="8699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the deal?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755650" y="1131888"/>
            <a:ext cx="7632700" cy="38163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i="1" smtClean="0"/>
          </a:p>
          <a:p>
            <a:pPr marL="0" indent="0" algn="ctr" eaLnBrk="1" hangingPunct="1">
              <a:spcBef>
                <a:spcPts val="1200"/>
              </a:spcBef>
              <a:buFontTx/>
              <a:buNone/>
            </a:pPr>
            <a:r>
              <a:rPr lang="en-US" i="1" smtClean="0"/>
              <a:t>Do physically </a:t>
            </a:r>
            <a:r>
              <a:rPr lang="en-US" b="1" i="1" smtClean="0"/>
              <a:t>more complex model </a:t>
            </a:r>
            <a:r>
              <a:rPr lang="en-US" i="1" smtClean="0"/>
              <a:t>settings provide </a:t>
            </a:r>
            <a:r>
              <a:rPr lang="en-US" b="1" i="1" smtClean="0"/>
              <a:t>better predictions </a:t>
            </a:r>
            <a:r>
              <a:rPr lang="en-US" i="1" smtClean="0"/>
              <a:t>of wet-snow avalanche occurrence than </a:t>
            </a:r>
            <a:r>
              <a:rPr lang="en-US" b="1" i="1" smtClean="0"/>
              <a:t>simpler ones</a:t>
            </a:r>
            <a:r>
              <a:rPr lang="en-US" i="1" smtClean="0"/>
              <a:t>?</a:t>
            </a:r>
            <a:r>
              <a:rPr lang="en-US" smtClean="0"/>
              <a:t>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Models describing wet-snow avalanches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>
              <a:spcBef>
                <a:spcPts val="480"/>
              </a:spcBef>
              <a:defRPr/>
            </a:pPr>
            <a:r>
              <a:rPr lang="en-GB" dirty="0" err="1"/>
              <a:t>Baggi</a:t>
            </a:r>
            <a:r>
              <a:rPr lang="en-GB" dirty="0"/>
              <a:t> and </a:t>
            </a:r>
            <a:r>
              <a:rPr lang="en-GB" dirty="0" err="1"/>
              <a:t>Schweizer</a:t>
            </a:r>
            <a:r>
              <a:rPr lang="en-GB" dirty="0"/>
              <a:t> (2009)</a:t>
            </a:r>
          </a:p>
          <a:p>
            <a:pPr marL="630238" lvl="1" indent="-274638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/>
              <a:t>3d-sum of positive TA, days since isothermal state, capillary barrier index (BAG)</a:t>
            </a:r>
          </a:p>
          <a:p>
            <a:pPr eaLnBrk="1" hangingPunct="1">
              <a:spcBef>
                <a:spcPts val="480"/>
              </a:spcBef>
              <a:buClrTx/>
              <a:defRPr/>
            </a:pP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Peitzsch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 et al. (2012)</a:t>
            </a:r>
          </a:p>
          <a:p>
            <a:pPr marL="630238" lvl="1" indent="-274638" eaLnBrk="1" hangingPunct="1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Mean TA, maximum TA, decrease in HS (PEI)</a:t>
            </a:r>
          </a:p>
          <a:p>
            <a:pPr eaLnBrk="1" hangingPunct="1">
              <a:spcBef>
                <a:spcPts val="480"/>
              </a:spcBef>
              <a:buClrTx/>
              <a:defRPr/>
            </a:pP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Mitterer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Schweizer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 (2013)</a:t>
            </a:r>
          </a:p>
          <a:p>
            <a:pPr marL="630238" lvl="1" indent="-274638" eaLnBrk="1" hangingPunct="1">
              <a:buClrTx/>
              <a:defRPr/>
            </a:pP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5d-sum of positive TA (MIT1)</a:t>
            </a:r>
          </a:p>
          <a:p>
            <a:pPr marL="630238" lvl="1" indent="-274638" eaLnBrk="1" hangingPunct="1">
              <a:spcAft>
                <a:spcPts val="1200"/>
              </a:spcAft>
              <a:buClrTx/>
              <a:defRPr/>
            </a:pP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3d-sum of positive TA, mean TSS (MIT2)</a:t>
            </a:r>
          </a:p>
          <a:p>
            <a:pPr eaLnBrk="1" hangingPunct="1">
              <a:spcBef>
                <a:spcPts val="480"/>
              </a:spcBef>
              <a:buClrTx/>
              <a:defRPr/>
            </a:pP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Mitterer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 et al. (2013)</a:t>
            </a:r>
          </a:p>
          <a:p>
            <a:pPr marL="630238" lvl="1" indent="-274638" eaLnBrk="1" hangingPunct="1">
              <a:spcBef>
                <a:spcPts val="480"/>
              </a:spcBef>
              <a:buClrTx/>
              <a:defRPr/>
            </a:pP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Modelled / measured energy and mass balance (MIT3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Models describing wet-snow avalanches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>
              <a:spcBef>
                <a:spcPts val="480"/>
              </a:spcBef>
              <a:buClrTx/>
              <a:defRPr/>
            </a:pPr>
            <a:r>
              <a:rPr lang="en-GB" dirty="0" err="1">
                <a:solidFill>
                  <a:srgbClr val="BFBFBF"/>
                </a:solidFill>
              </a:rPr>
              <a:t>Baggi</a:t>
            </a:r>
            <a:r>
              <a:rPr lang="en-GB" dirty="0">
                <a:solidFill>
                  <a:srgbClr val="BFBFBF"/>
                </a:solidFill>
              </a:rPr>
              <a:t> and </a:t>
            </a:r>
            <a:r>
              <a:rPr lang="en-GB" dirty="0" err="1">
                <a:solidFill>
                  <a:srgbClr val="BFBFBF"/>
                </a:solidFill>
              </a:rPr>
              <a:t>Schweizer</a:t>
            </a:r>
            <a:r>
              <a:rPr lang="en-GB" dirty="0">
                <a:solidFill>
                  <a:srgbClr val="BFBFBF"/>
                </a:solidFill>
              </a:rPr>
              <a:t> (2009)</a:t>
            </a:r>
          </a:p>
          <a:p>
            <a:pPr marL="630238" lvl="1" indent="-274638" eaLnBrk="1" hangingPunct="1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GB" dirty="0">
                <a:solidFill>
                  <a:srgbClr val="BFBFBF"/>
                </a:solidFill>
              </a:rPr>
              <a:t>3d-sum of positive TA, days since isothermal state, capillary barrier index (BAG)</a:t>
            </a:r>
          </a:p>
          <a:p>
            <a:pPr eaLnBrk="1" hangingPunct="1">
              <a:spcBef>
                <a:spcPts val="480"/>
              </a:spcBef>
              <a:buClrTx/>
              <a:defRPr/>
            </a:pPr>
            <a:r>
              <a:rPr lang="en-GB" sz="2400" dirty="0" err="1"/>
              <a:t>Peitzsch</a:t>
            </a:r>
            <a:r>
              <a:rPr lang="en-GB" sz="2400" dirty="0"/>
              <a:t> et al. (2012)</a:t>
            </a:r>
          </a:p>
          <a:p>
            <a:pPr marL="630238" lvl="1" indent="-274638" eaLnBrk="1" hangingPunct="1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GB" sz="2000" dirty="0"/>
              <a:t>Mean TA, maximum TA, decrease in HS (PEI)</a:t>
            </a:r>
          </a:p>
          <a:p>
            <a:pPr eaLnBrk="1" hangingPunct="1">
              <a:spcBef>
                <a:spcPts val="480"/>
              </a:spcBef>
              <a:buClrTx/>
              <a:defRPr/>
            </a:pP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Mitterer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Schweizer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 (2013)</a:t>
            </a:r>
          </a:p>
          <a:p>
            <a:pPr marL="630238" lvl="1" indent="-274638" eaLnBrk="1" hangingPunct="1">
              <a:buClrTx/>
              <a:defRPr/>
            </a:pP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5d-sum of positive TA (MIT1)</a:t>
            </a:r>
          </a:p>
          <a:p>
            <a:pPr marL="630238" lvl="1" indent="-274638" eaLnBrk="1" hangingPunct="1">
              <a:spcAft>
                <a:spcPts val="1200"/>
              </a:spcAft>
              <a:buClrTx/>
              <a:defRPr/>
            </a:pP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3d-sum of positive TA, mean TSS (MIT2)</a:t>
            </a:r>
          </a:p>
          <a:p>
            <a:pPr eaLnBrk="1" hangingPunct="1">
              <a:spcBef>
                <a:spcPts val="480"/>
              </a:spcBef>
              <a:buClrTx/>
              <a:defRPr/>
            </a:pP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Mitterer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 et al. (2013)</a:t>
            </a:r>
          </a:p>
          <a:p>
            <a:pPr marL="630238" lvl="1" indent="-274638" eaLnBrk="1" hangingPunct="1">
              <a:spcBef>
                <a:spcPts val="480"/>
              </a:spcBef>
              <a:buClrTx/>
              <a:defRPr/>
            </a:pP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Modelled / measured energy and mass balance (MIT3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Models describing wet-snow avalanches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>
              <a:spcBef>
                <a:spcPts val="480"/>
              </a:spcBef>
              <a:buClrTx/>
              <a:defRPr/>
            </a:pPr>
            <a:r>
              <a:rPr lang="en-GB" dirty="0" err="1">
                <a:solidFill>
                  <a:srgbClr val="BFBFBF"/>
                </a:solidFill>
              </a:rPr>
              <a:t>Baggi</a:t>
            </a:r>
            <a:r>
              <a:rPr lang="en-GB" dirty="0">
                <a:solidFill>
                  <a:srgbClr val="BFBFBF"/>
                </a:solidFill>
              </a:rPr>
              <a:t> and </a:t>
            </a:r>
            <a:r>
              <a:rPr lang="en-GB" dirty="0" err="1">
                <a:solidFill>
                  <a:srgbClr val="BFBFBF"/>
                </a:solidFill>
              </a:rPr>
              <a:t>Schweizer</a:t>
            </a:r>
            <a:r>
              <a:rPr lang="en-GB" dirty="0">
                <a:solidFill>
                  <a:srgbClr val="BFBFBF"/>
                </a:solidFill>
              </a:rPr>
              <a:t> (2009)</a:t>
            </a:r>
          </a:p>
          <a:p>
            <a:pPr marL="630238" lvl="1" indent="-274638" eaLnBrk="1" hangingPunct="1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GB" dirty="0">
                <a:solidFill>
                  <a:srgbClr val="BFBFBF"/>
                </a:solidFill>
              </a:rPr>
              <a:t>3d-sum of positive TA, days since isothermal state, capillary barrier index (BAG)</a:t>
            </a:r>
          </a:p>
          <a:p>
            <a:pPr eaLnBrk="1" hangingPunct="1">
              <a:spcBef>
                <a:spcPts val="480"/>
              </a:spcBef>
              <a:buClrTx/>
              <a:defRPr/>
            </a:pP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Peitzsch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 et al. (2012)</a:t>
            </a:r>
          </a:p>
          <a:p>
            <a:pPr marL="630238" lvl="1" indent="-274638" eaLnBrk="1" hangingPunct="1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Mean TA, maximum TA, decrease in HS (PEI)</a:t>
            </a:r>
          </a:p>
          <a:p>
            <a:pPr eaLnBrk="1" hangingPunct="1">
              <a:spcBef>
                <a:spcPts val="480"/>
              </a:spcBef>
              <a:buClrTx/>
              <a:defRPr/>
            </a:pPr>
            <a:r>
              <a:rPr lang="en-GB" sz="2400" dirty="0" err="1"/>
              <a:t>Mitterer</a:t>
            </a:r>
            <a:r>
              <a:rPr lang="en-GB" sz="2400" dirty="0"/>
              <a:t> and </a:t>
            </a:r>
            <a:r>
              <a:rPr lang="en-GB" sz="2400" dirty="0" err="1"/>
              <a:t>Schweizer</a:t>
            </a:r>
            <a:r>
              <a:rPr lang="en-GB" sz="2400" dirty="0"/>
              <a:t> (2013)</a:t>
            </a:r>
          </a:p>
          <a:p>
            <a:pPr marL="630238" lvl="1" indent="-274638" eaLnBrk="1" hangingPunct="1">
              <a:buClrTx/>
              <a:defRPr/>
            </a:pPr>
            <a:r>
              <a:rPr lang="en-GB" sz="2000" dirty="0"/>
              <a:t>5d-sum of positive TA (MIT1)</a:t>
            </a:r>
          </a:p>
          <a:p>
            <a:pPr marL="630238" lvl="1" indent="-274638" eaLnBrk="1" hangingPunct="1">
              <a:spcAft>
                <a:spcPts val="1200"/>
              </a:spcAft>
              <a:buClrTx/>
              <a:defRPr/>
            </a:pPr>
            <a:r>
              <a:rPr lang="en-GB" sz="2000" dirty="0"/>
              <a:t>3d-sum of positive TA, mean TSS (MIT2)</a:t>
            </a:r>
          </a:p>
          <a:p>
            <a:pPr eaLnBrk="1" hangingPunct="1">
              <a:spcBef>
                <a:spcPts val="480"/>
              </a:spcBef>
              <a:buClrTx/>
              <a:defRPr/>
            </a:pP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Mitterer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 et al. (2013)</a:t>
            </a:r>
          </a:p>
          <a:p>
            <a:pPr marL="630238" lvl="1" indent="-274638" eaLnBrk="1" hangingPunct="1">
              <a:spcBef>
                <a:spcPts val="480"/>
              </a:spcBef>
              <a:buClrTx/>
              <a:defRPr/>
            </a:pP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Modelled / measured energy and mass balance (MIT3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Models describing wet-snow avalanches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>
              <a:spcBef>
                <a:spcPts val="480"/>
              </a:spcBef>
              <a:buClrTx/>
              <a:defRPr/>
            </a:pPr>
            <a:r>
              <a:rPr lang="en-GB" dirty="0" err="1">
                <a:solidFill>
                  <a:srgbClr val="BFBFBF"/>
                </a:solidFill>
              </a:rPr>
              <a:t>Baggi</a:t>
            </a:r>
            <a:r>
              <a:rPr lang="en-GB" dirty="0">
                <a:solidFill>
                  <a:srgbClr val="BFBFBF"/>
                </a:solidFill>
              </a:rPr>
              <a:t> and </a:t>
            </a:r>
            <a:r>
              <a:rPr lang="en-GB" dirty="0" err="1">
                <a:solidFill>
                  <a:srgbClr val="BFBFBF"/>
                </a:solidFill>
              </a:rPr>
              <a:t>Schweizer</a:t>
            </a:r>
            <a:r>
              <a:rPr lang="en-GB" dirty="0">
                <a:solidFill>
                  <a:srgbClr val="BFBFBF"/>
                </a:solidFill>
              </a:rPr>
              <a:t> (2009)</a:t>
            </a:r>
          </a:p>
          <a:p>
            <a:pPr marL="630238" lvl="1" indent="-274638" eaLnBrk="1" hangingPunct="1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GB" dirty="0">
                <a:solidFill>
                  <a:srgbClr val="BFBFBF"/>
                </a:solidFill>
              </a:rPr>
              <a:t>3d-sum of positive TA, days since isothermal state, capillary barrier index (BAG)</a:t>
            </a:r>
          </a:p>
          <a:p>
            <a:pPr eaLnBrk="1" hangingPunct="1">
              <a:spcBef>
                <a:spcPts val="480"/>
              </a:spcBef>
              <a:buClrTx/>
              <a:defRPr/>
            </a:pP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Peitzsch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 et al. (2012)</a:t>
            </a:r>
          </a:p>
          <a:p>
            <a:pPr marL="630238" lvl="1" indent="-274638" eaLnBrk="1" hangingPunct="1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Mean TA, maximum TA, decrease in HS (PEI)</a:t>
            </a:r>
          </a:p>
          <a:p>
            <a:pPr eaLnBrk="1" hangingPunct="1">
              <a:spcBef>
                <a:spcPts val="480"/>
              </a:spcBef>
              <a:buClrTx/>
              <a:defRPr/>
            </a:pP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Mitterer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Schweizer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 (2013)</a:t>
            </a:r>
          </a:p>
          <a:p>
            <a:pPr marL="630238" lvl="1" indent="-274638" eaLnBrk="1" hangingPunct="1">
              <a:buClrTx/>
              <a:defRPr/>
            </a:pP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5d-sum of positive TA (MIT1)</a:t>
            </a:r>
          </a:p>
          <a:p>
            <a:pPr marL="630238" lvl="1" indent="-274638" eaLnBrk="1" hangingPunct="1">
              <a:spcAft>
                <a:spcPts val="1200"/>
              </a:spcAft>
              <a:buClrTx/>
              <a:defRPr/>
            </a:pP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3d-sum of positive TA, mean TSS (MIT2)</a:t>
            </a:r>
          </a:p>
          <a:p>
            <a:pPr eaLnBrk="1" hangingPunct="1">
              <a:spcBef>
                <a:spcPts val="480"/>
              </a:spcBef>
              <a:buClrTx/>
              <a:defRPr/>
            </a:pPr>
            <a:r>
              <a:rPr lang="en-GB" sz="2400" dirty="0" err="1">
                <a:solidFill>
                  <a:srgbClr val="000000"/>
                </a:solidFill>
              </a:rPr>
              <a:t>Mitterer</a:t>
            </a:r>
            <a:r>
              <a:rPr lang="en-GB" sz="2400" dirty="0">
                <a:solidFill>
                  <a:srgbClr val="000000"/>
                </a:solidFill>
              </a:rPr>
              <a:t> et al. (2013)</a:t>
            </a:r>
          </a:p>
          <a:p>
            <a:pPr marL="630238" lvl="1" indent="-274638" eaLnBrk="1" hangingPunct="1">
              <a:spcBef>
                <a:spcPts val="480"/>
              </a:spcBef>
              <a:buClrTx/>
              <a:defRPr/>
            </a:pPr>
            <a:r>
              <a:rPr lang="en-GB" sz="2000" dirty="0">
                <a:solidFill>
                  <a:srgbClr val="000000"/>
                </a:solidFill>
              </a:rPr>
              <a:t>Modelled / measured energy and mass balance (MIT3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Energy balanced based index (</a:t>
            </a:r>
            <a:r>
              <a:rPr lang="en-GB" dirty="0" err="1" smtClean="0"/>
              <a:t>LWC</a:t>
            </a:r>
            <a:r>
              <a:rPr lang="en-GB" baseline="-25000" dirty="0" err="1" smtClean="0"/>
              <a:t>index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marL="266700" indent="-266700" eaLnBrk="1" hangingPunct="1"/>
            <a:r>
              <a:rPr lang="en-GB" smtClean="0"/>
              <a:t>At low liquid water content (θ</a:t>
            </a:r>
            <a:r>
              <a:rPr lang="en-GB" baseline="-25000" smtClean="0"/>
              <a:t>w</a:t>
            </a:r>
            <a:r>
              <a:rPr lang="en-GB" smtClean="0"/>
              <a:t>), capillary forces dominate the water flow in snow (pendular regime).  </a:t>
            </a:r>
          </a:p>
          <a:p>
            <a:pPr marL="266700" indent="-266700" eaLnBrk="1" hangingPunct="1"/>
            <a:r>
              <a:rPr lang="en-GB" smtClean="0"/>
              <a:t>If θ</a:t>
            </a:r>
            <a:r>
              <a:rPr lang="en-GB" baseline="-25000" smtClean="0"/>
              <a:t>w</a:t>
            </a:r>
            <a:r>
              <a:rPr lang="en-GB" smtClean="0"/>
              <a:t> increases, water will start to flow downwards due to gravity (funicular regime).</a:t>
            </a:r>
          </a:p>
          <a:p>
            <a:pPr marL="266700" indent="-266700" eaLnBrk="1" hangingPunct="1"/>
            <a:r>
              <a:rPr lang="en-GB" smtClean="0"/>
              <a:t>The transition from the pendular to the funicular regime was experimentally observed at a volumetric liquid water content (θ</a:t>
            </a:r>
            <a:r>
              <a:rPr lang="en-GB" baseline="-25000" smtClean="0"/>
              <a:t>w,v</a:t>
            </a:r>
            <a:r>
              <a:rPr lang="en-GB" smtClean="0"/>
              <a:t>) of 3‑8%.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042988" y="5229225"/>
            <a:ext cx="6481762" cy="523875"/>
            <a:chOff x="1043608" y="5229200"/>
            <a:chExt cx="6480720" cy="523220"/>
          </a:xfrm>
        </p:grpSpPr>
        <p:grpSp>
          <p:nvGrpSpPr>
            <p:cNvPr id="20484" name="Group 3"/>
            <p:cNvGrpSpPr>
              <a:grpSpLocks/>
            </p:cNvGrpSpPr>
            <p:nvPr/>
          </p:nvGrpSpPr>
          <p:grpSpPr bwMode="auto">
            <a:xfrm>
              <a:off x="1043608" y="5229200"/>
              <a:ext cx="6480720" cy="523220"/>
              <a:chOff x="663935" y="3219822"/>
              <a:chExt cx="6344635" cy="523220"/>
            </a:xfrm>
          </p:grpSpPr>
          <p:sp>
            <p:nvSpPr>
              <p:cNvPr id="20486" name="Right Arrow 4"/>
              <p:cNvSpPr>
                <a:spLocks noChangeArrowheads="1"/>
              </p:cNvSpPr>
              <p:nvPr/>
            </p:nvSpPr>
            <p:spPr bwMode="auto">
              <a:xfrm>
                <a:off x="663935" y="3291830"/>
                <a:ext cx="648072" cy="36004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34925" algn="ctr">
                <a:solidFill>
                  <a:srgbClr val="007AB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GB">
                  <a:latin typeface="Times" pitchFamily="18" charset="0"/>
                </a:endParaRPr>
              </a:p>
            </p:txBody>
          </p:sp>
          <p:sp>
            <p:nvSpPr>
              <p:cNvPr id="20487" name="TextBox 5"/>
              <p:cNvSpPr txBox="1">
                <a:spLocks noChangeArrowheads="1"/>
              </p:cNvSpPr>
              <p:nvPr/>
            </p:nvSpPr>
            <p:spPr bwMode="auto">
              <a:xfrm>
                <a:off x="1475656" y="3219822"/>
                <a:ext cx="553291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2800" i="1"/>
                  <a:t>LWC</a:t>
                </a:r>
                <a:r>
                  <a:rPr lang="en-GB" sz="2800" i="1" baseline="-25000"/>
                  <a:t>index</a:t>
                </a:r>
                <a:r>
                  <a:rPr lang="en-GB" sz="2800" i="1"/>
                  <a:t> = </a:t>
                </a:r>
                <a:r>
                  <a:rPr lang="en-GB" sz="2800"/>
                  <a:t>θ</a:t>
                </a:r>
                <a:r>
                  <a:rPr lang="en-GB" sz="2800" baseline="-25000"/>
                  <a:t>w,v</a:t>
                </a:r>
                <a:r>
                  <a:rPr lang="en-GB" sz="2800"/>
                  <a:t> / 0.03</a:t>
                </a:r>
                <a:r>
                  <a:rPr lang="en-GB" sz="2800" i="1"/>
                  <a:t> </a:t>
                </a:r>
              </a:p>
            </p:txBody>
          </p:sp>
        </p:grpSp>
        <p:cxnSp>
          <p:nvCxnSpPr>
            <p:cNvPr id="20485" name="Straight Connector 8"/>
            <p:cNvCxnSpPr>
              <a:cxnSpLocks noChangeShapeType="1"/>
            </p:cNvCxnSpPr>
            <p:nvPr/>
          </p:nvCxnSpPr>
          <p:spPr bwMode="auto">
            <a:xfrm>
              <a:off x="3695204" y="5301208"/>
              <a:ext cx="216024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Energy balanced based index (</a:t>
            </a:r>
            <a:r>
              <a:rPr lang="en-GB" dirty="0" err="1"/>
              <a:t>LWC</a:t>
            </a:r>
            <a:r>
              <a:rPr lang="en-GB" baseline="-25000" dirty="0" err="1"/>
              <a:t>index</a:t>
            </a:r>
            <a:r>
              <a:rPr lang="en-GB" dirty="0"/>
              <a:t>)</a:t>
            </a:r>
          </a:p>
        </p:txBody>
      </p:sp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/>
          <a:srcRect l="2867" t="2676"/>
          <a:stretch>
            <a:fillRect/>
          </a:stretch>
        </p:blipFill>
        <p:spPr bwMode="auto">
          <a:xfrm>
            <a:off x="12558713" y="15857538"/>
            <a:ext cx="9563100" cy="708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/>
          <a:srcRect l="2867" t="2676"/>
          <a:stretch>
            <a:fillRect/>
          </a:stretch>
        </p:blipFill>
        <p:spPr bwMode="auto">
          <a:xfrm>
            <a:off x="12711113" y="16009938"/>
            <a:ext cx="9563100" cy="708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/>
          <a:srcRect l="2867" t="2676"/>
          <a:stretch>
            <a:fillRect/>
          </a:stretch>
        </p:blipFill>
        <p:spPr bwMode="auto">
          <a:xfrm>
            <a:off x="12863513" y="16162338"/>
            <a:ext cx="9563100" cy="708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 l="2867" t="2676"/>
          <a:stretch>
            <a:fillRect/>
          </a:stretch>
        </p:blipFill>
        <p:spPr bwMode="auto">
          <a:xfrm>
            <a:off x="13015913" y="16314738"/>
            <a:ext cx="9563100" cy="708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2"/>
          <a:srcRect l="2867" t="2676"/>
          <a:stretch>
            <a:fillRect/>
          </a:stretch>
        </p:blipFill>
        <p:spPr bwMode="auto">
          <a:xfrm>
            <a:off x="13168313" y="16467138"/>
            <a:ext cx="9563100" cy="708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2"/>
          <a:srcRect l="2867" t="2676"/>
          <a:stretch>
            <a:fillRect/>
          </a:stretch>
        </p:blipFill>
        <p:spPr bwMode="auto">
          <a:xfrm>
            <a:off x="827088" y="1052513"/>
            <a:ext cx="70580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Verification with avalanche activity data</a:t>
            </a:r>
            <a:endParaRPr lang="en-GB" dirty="0"/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2531" name="Content Placeholder 3"/>
          <p:cNvPicPr>
            <a:picLocks noChangeAspect="1"/>
          </p:cNvPicPr>
          <p:nvPr/>
        </p:nvPicPr>
        <p:blipFill>
          <a:blip r:embed="rId2"/>
          <a:srcRect t="-166" b="3745"/>
          <a:stretch>
            <a:fillRect/>
          </a:stretch>
        </p:blipFill>
        <p:spPr bwMode="auto">
          <a:xfrm>
            <a:off x="323850" y="981075"/>
            <a:ext cx="8528050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Predictive performance of models</a:t>
            </a:r>
          </a:p>
        </p:txBody>
      </p:sp>
      <p:pic>
        <p:nvPicPr>
          <p:cNvPr id="23554" name="Picture 4" descr="ISSW_Figure3_for_presentation.jpg"/>
          <p:cNvPicPr>
            <a:picLocks noChangeAspect="1"/>
          </p:cNvPicPr>
          <p:nvPr/>
        </p:nvPicPr>
        <p:blipFill>
          <a:blip r:embed="rId2"/>
          <a:srcRect t="9137" b="54662"/>
          <a:stretch>
            <a:fillRect/>
          </a:stretch>
        </p:blipFill>
        <p:spPr bwMode="auto">
          <a:xfrm>
            <a:off x="314325" y="1412875"/>
            <a:ext cx="87645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ISSW_Figure3_for_presentation.jpg"/>
          <p:cNvPicPr>
            <a:picLocks noChangeAspect="1"/>
          </p:cNvPicPr>
          <p:nvPr/>
        </p:nvPicPr>
        <p:blipFill>
          <a:blip r:embed="rId2"/>
          <a:srcRect t="60242" b="4933"/>
          <a:stretch>
            <a:fillRect/>
          </a:stretch>
        </p:blipFill>
        <p:spPr bwMode="auto">
          <a:xfrm>
            <a:off x="314325" y="3614738"/>
            <a:ext cx="876458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28975" y="1484313"/>
            <a:ext cx="2927350" cy="23653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00788" y="1495425"/>
            <a:ext cx="2735262" cy="23653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4325" y="3624263"/>
            <a:ext cx="2854325" cy="23653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GB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02000" y="3624263"/>
            <a:ext cx="2854325" cy="23653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What’s the story with the performance?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b="1" dirty="0"/>
              <a:t>MIT2</a:t>
            </a:r>
            <a:r>
              <a:rPr lang="en-GB" dirty="0"/>
              <a:t> and </a:t>
            </a:r>
            <a:r>
              <a:rPr lang="en-GB" b="1" dirty="0"/>
              <a:t>MIT3</a:t>
            </a:r>
          </a:p>
          <a:p>
            <a:pPr marL="539750" lvl="1" indent="-274638" eaLnBrk="1" hangingPunct="1">
              <a:lnSpc>
                <a:spcPct val="150000"/>
              </a:lnSpc>
              <a:defRPr/>
            </a:pPr>
            <a:r>
              <a:rPr lang="en-GB" dirty="0"/>
              <a:t>Hit 8-9 out of 10 avalanche days</a:t>
            </a:r>
          </a:p>
          <a:p>
            <a:pPr marL="539750" lvl="1" indent="-274638" eaLnBrk="1" hangingPunct="1">
              <a:lnSpc>
                <a:spcPct val="150000"/>
              </a:lnSpc>
              <a:defRPr/>
            </a:pPr>
            <a:r>
              <a:rPr lang="en-GB" dirty="0"/>
              <a:t>Low rate of misses, but still there</a:t>
            </a:r>
          </a:p>
          <a:p>
            <a:pPr marL="539750" lvl="1" indent="-274638" eaLnBrk="1" hangingPunct="1">
              <a:lnSpc>
                <a:spcPct val="150000"/>
              </a:lnSpc>
              <a:defRPr/>
            </a:pPr>
            <a:r>
              <a:rPr lang="en-GB" dirty="0"/>
              <a:t>Recognise only 2/3 of the non-avalanche </a:t>
            </a:r>
            <a:r>
              <a:rPr lang="en-GB" dirty="0" smtClean="0"/>
              <a:t>day</a:t>
            </a:r>
          </a:p>
          <a:p>
            <a:pPr marL="539750" lvl="1" indent="-274638" eaLnBrk="1" hangingPunct="1">
              <a:lnSpc>
                <a:spcPct val="150000"/>
              </a:lnSpc>
              <a:defRPr/>
            </a:pP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/>
              <a:t>both</a:t>
            </a:r>
            <a:r>
              <a:rPr lang="de-CH" dirty="0"/>
              <a:t> </a:t>
            </a:r>
            <a:r>
              <a:rPr lang="de-CH" dirty="0" err="1"/>
              <a:t>models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predict</a:t>
            </a:r>
            <a:r>
              <a:rPr lang="en-GB" dirty="0"/>
              <a:t> 7-9 times an avalanche day although no one occurs (high false alarm rate).</a:t>
            </a:r>
          </a:p>
          <a:p>
            <a:pPr lvl="1" eaLnBrk="1" hangingPunct="1">
              <a:lnSpc>
                <a:spcPct val="150000"/>
              </a:lnSpc>
              <a:defRPr/>
            </a:pPr>
            <a:endParaRPr lang="en-GB" dirty="0"/>
          </a:p>
          <a:p>
            <a:pPr marL="0" indent="0" eaLnBrk="1" hangingPunct="1">
              <a:buFontTx/>
              <a:buNone/>
              <a:defRPr/>
            </a:pPr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42988" y="5229225"/>
            <a:ext cx="6481762" cy="954088"/>
            <a:chOff x="663935" y="3219822"/>
            <a:chExt cx="6344635" cy="954107"/>
          </a:xfrm>
        </p:grpSpPr>
        <p:sp>
          <p:nvSpPr>
            <p:cNvPr id="24580" name="Right Arrow 4"/>
            <p:cNvSpPr>
              <a:spLocks noChangeArrowheads="1"/>
            </p:cNvSpPr>
            <p:nvPr/>
          </p:nvSpPr>
          <p:spPr bwMode="auto">
            <a:xfrm>
              <a:off x="663935" y="3465463"/>
              <a:ext cx="648072" cy="36004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34925" algn="ctr">
              <a:solidFill>
                <a:srgbClr val="007ABD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>
                <a:latin typeface="Times" pitchFamily="18" charset="0"/>
              </a:endParaRPr>
            </a:p>
          </p:txBody>
        </p:sp>
        <p:sp>
          <p:nvSpPr>
            <p:cNvPr id="24581" name="TextBox 5"/>
            <p:cNvSpPr txBox="1">
              <a:spLocks noChangeArrowheads="1"/>
            </p:cNvSpPr>
            <p:nvPr/>
          </p:nvSpPr>
          <p:spPr bwMode="auto">
            <a:xfrm>
              <a:off x="1475656" y="3219822"/>
              <a:ext cx="553291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2800" i="1"/>
                <a:t>Makes the models not really suitable for operational use.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7170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7171" name="Grafik 2" descr="130415_002_Huerel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feld 3"/>
          <p:cNvSpPr txBox="1">
            <a:spLocks noChangeArrowheads="1"/>
          </p:cNvSpPr>
          <p:nvPr/>
        </p:nvSpPr>
        <p:spPr bwMode="auto">
          <a:xfrm>
            <a:off x="0" y="6488113"/>
            <a:ext cx="208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1800"/>
              <a:t>Foto: J. Schweizer</a:t>
            </a:r>
            <a:endParaRPr 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Where do the false alarms occur for MIT2?</a:t>
            </a:r>
            <a:endParaRPr lang="en-GB" dirty="0"/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5603" name="Content Placeholder 6" descr="FAR_MIT2.jpg"/>
          <p:cNvPicPr>
            <a:picLocks noChangeAspect="1"/>
          </p:cNvPicPr>
          <p:nvPr/>
        </p:nvPicPr>
        <p:blipFill>
          <a:blip r:embed="rId2"/>
          <a:srcRect t="1257" b="4825"/>
          <a:stretch>
            <a:fillRect/>
          </a:stretch>
        </p:blipFill>
        <p:spPr bwMode="auto">
          <a:xfrm>
            <a:off x="323850" y="1628775"/>
            <a:ext cx="8510588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476375" y="3357563"/>
            <a:ext cx="7086600" cy="358775"/>
            <a:chOff x="1547664" y="2499742"/>
            <a:chExt cx="7056784" cy="360040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1547664" y="2499742"/>
              <a:ext cx="5040560" cy="36004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>
                <a:latin typeface="Times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6732240" y="2499742"/>
              <a:ext cx="1872208" cy="36004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>
                <a:latin typeface="Times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Where do the false alarms occur for </a:t>
            </a:r>
            <a:r>
              <a:rPr lang="en-GB" dirty="0" smtClean="0"/>
              <a:t>MIT3?</a:t>
            </a:r>
            <a:endParaRPr lang="en-GB" dirty="0"/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6627" name="Content Placeholder 3" descr="FAR_MIT3_for_presentation.jpg"/>
          <p:cNvPicPr>
            <a:picLocks noChangeAspect="1"/>
          </p:cNvPicPr>
          <p:nvPr/>
        </p:nvPicPr>
        <p:blipFill>
          <a:blip r:embed="rId2"/>
          <a:srcRect t="2330" b="4826"/>
          <a:stretch>
            <a:fillRect/>
          </a:stretch>
        </p:blipFill>
        <p:spPr bwMode="auto">
          <a:xfrm>
            <a:off x="323850" y="1679575"/>
            <a:ext cx="851217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69100" y="3295650"/>
            <a:ext cx="1800225" cy="3603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192088"/>
            <a:ext cx="9361488" cy="5000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Introducing days since isothermal </a:t>
            </a:r>
            <a:r>
              <a:rPr lang="en-GB" dirty="0" smtClean="0"/>
              <a:t>state (MIT3)</a:t>
            </a:r>
            <a:endParaRPr lang="en-GB" dirty="0"/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7651" name="Content Placeholder 3" descr="FAR_new_cutting_MIT3_one_winter.jpg"/>
          <p:cNvPicPr>
            <a:picLocks noChangeAspect="1"/>
          </p:cNvPicPr>
          <p:nvPr/>
        </p:nvPicPr>
        <p:blipFill>
          <a:blip r:embed="rId2"/>
          <a:srcRect t="2116" b="4826"/>
          <a:stretch>
            <a:fillRect/>
          </a:stretch>
        </p:blipFill>
        <p:spPr bwMode="auto">
          <a:xfrm>
            <a:off x="323850" y="1671638"/>
            <a:ext cx="85121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192088"/>
            <a:ext cx="9361488" cy="5000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Introducing days since isothermal </a:t>
            </a:r>
            <a:r>
              <a:rPr lang="en-GB" dirty="0" smtClean="0"/>
              <a:t>state (MIT3)</a:t>
            </a:r>
            <a:endParaRPr lang="en-GB" dirty="0"/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8675" name="Content Placeholder 3" descr="FAR_new_cutting_criteria_MIT3.jpg"/>
          <p:cNvPicPr>
            <a:picLocks noChangeAspect="1"/>
          </p:cNvPicPr>
          <p:nvPr/>
        </p:nvPicPr>
        <p:blipFill>
          <a:blip r:embed="rId2"/>
          <a:srcRect t="1256" b="2747"/>
          <a:stretch>
            <a:fillRect/>
          </a:stretch>
        </p:blipFill>
        <p:spPr bwMode="auto">
          <a:xfrm>
            <a:off x="323850" y="1431925"/>
            <a:ext cx="8510588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1497013"/>
            <a:ext cx="8640763" cy="4524375"/>
          </a:xfrm>
          <a:prstGeom prst="rect">
            <a:avLst/>
          </a:prstGeom>
          <a:solidFill>
            <a:schemeClr val="bg1">
              <a:alpha val="7215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GB" sz="3200"/>
          </a:p>
          <a:p>
            <a:pPr algn="ctr" eaLnBrk="0" hangingPunct="0"/>
            <a:endParaRPr lang="en-GB" sz="3200"/>
          </a:p>
          <a:p>
            <a:pPr algn="ctr" eaLnBrk="0" hangingPunct="0"/>
            <a:r>
              <a:rPr lang="en-GB" sz="3200"/>
              <a:t>False-alarm rate reduced from ~</a:t>
            </a:r>
            <a:r>
              <a:rPr lang="en-GB" sz="3200" b="1"/>
              <a:t>0.8</a:t>
            </a:r>
            <a:r>
              <a:rPr lang="en-GB" sz="3200"/>
              <a:t> to </a:t>
            </a:r>
            <a:r>
              <a:rPr lang="en-GB" sz="3200" b="1"/>
              <a:t>0.45</a:t>
            </a:r>
          </a:p>
          <a:p>
            <a:pPr algn="ctr" eaLnBrk="0" hangingPunct="0"/>
            <a:endParaRPr lang="en-GB" sz="3200"/>
          </a:p>
          <a:p>
            <a:pPr algn="ctr" eaLnBrk="0" hangingPunct="0"/>
            <a:endParaRPr lang="en-GB" sz="3200"/>
          </a:p>
          <a:p>
            <a:pPr algn="ctr" eaLnBrk="0" hangingPunct="0"/>
            <a:endParaRPr lang="en-GB" sz="3200"/>
          </a:p>
          <a:p>
            <a:pPr algn="ctr" eaLnBrk="0" hangingPunct="0"/>
            <a:endParaRPr lang="en-GB" sz="3200"/>
          </a:p>
          <a:p>
            <a:pPr algn="ctr" eaLnBrk="0" hangingPunct="0"/>
            <a:endParaRPr lang="en-GB" sz="3200"/>
          </a:p>
          <a:p>
            <a:pPr algn="ctr" eaLnBrk="0" hangingPunct="0"/>
            <a:endParaRPr lang="en-GB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smtClean="0"/>
              <a:t>Knowing energy input (e.g. 3d-sum of TA) and energetic state of the snowpack (e.g. TSS) provides best footing for forecasting models.</a:t>
            </a:r>
            <a:endParaRPr lang="en-GB" smtClean="0"/>
          </a:p>
          <a:p>
            <a:pPr eaLnBrk="1" hangingPunct="1">
              <a:spcBef>
                <a:spcPts val="1000"/>
              </a:spcBef>
            </a:pPr>
            <a:r>
              <a:rPr lang="en-GB" smtClean="0"/>
              <a:t>Not all higher complexity models do necessarily provide better predictions.</a:t>
            </a:r>
          </a:p>
          <a:p>
            <a:pPr eaLnBrk="1" hangingPunct="1">
              <a:spcBef>
                <a:spcPts val="1000"/>
              </a:spcBef>
            </a:pPr>
            <a:r>
              <a:rPr lang="en-GB" smtClean="0"/>
              <a:t>More complex models offer better options to tackle false alarms.</a:t>
            </a:r>
          </a:p>
          <a:p>
            <a:pPr eaLnBrk="1" hangingPunct="1">
              <a:spcBef>
                <a:spcPts val="1000"/>
              </a:spcBef>
            </a:pPr>
            <a:r>
              <a:rPr lang="en-GB" smtClean="0"/>
              <a:t>False alarms are governing the performance of the forecasts.</a:t>
            </a:r>
          </a:p>
          <a:p>
            <a:pPr eaLnBrk="1" hangingPunct="1"/>
            <a:r>
              <a:rPr lang="en-GB" smtClean="0"/>
              <a:t>Forecasters are happy with the energy balance based index.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Outlook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0723" name="Picture 3" descr="LWC_2015-03-14-2015-03-21_FellhornSchneestationForecast.png"/>
          <p:cNvPicPr>
            <a:picLocks noChangeAspect="1"/>
          </p:cNvPicPr>
          <p:nvPr/>
        </p:nvPicPr>
        <p:blipFill>
          <a:blip r:embed="rId2"/>
          <a:srcRect r="51224" b="5548"/>
          <a:stretch>
            <a:fillRect/>
          </a:stretch>
        </p:blipFill>
        <p:spPr bwMode="auto">
          <a:xfrm>
            <a:off x="468313" y="981075"/>
            <a:ext cx="3862387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08400" y="1755775"/>
            <a:ext cx="317500" cy="10858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08400" y="4592638"/>
            <a:ext cx="317500" cy="10858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Measuring water in snow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381000" y="1439863"/>
            <a:ext cx="8367713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</a:pPr>
            <a:endParaRPr lang="en-US" sz="2800"/>
          </a:p>
          <a:p>
            <a:pPr algn="ctr" eaLnBrk="0" hangingPunct="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</a:pPr>
            <a:endParaRPr lang="en-US" sz="2800"/>
          </a:p>
          <a:p>
            <a:pPr algn="ctr" eaLnBrk="0" hangingPunct="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800"/>
              <a:t>…not straight forward</a:t>
            </a:r>
          </a:p>
        </p:txBody>
      </p:sp>
      <p:pic>
        <p:nvPicPr>
          <p:cNvPr id="5" name="Picture 1" descr="infiltration_pictur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9312276" cy="698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Why is measuring water so important?</a:t>
            </a:r>
            <a:endParaRPr lang="en-GB" dirty="0"/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423863" y="1484313"/>
            <a:ext cx="7024687" cy="4991100"/>
            <a:chOff x="424192" y="1484784"/>
            <a:chExt cx="7024207" cy="4989897"/>
          </a:xfrm>
        </p:grpSpPr>
        <p:grpSp>
          <p:nvGrpSpPr>
            <p:cNvPr id="32773" name="Gruppieren 3"/>
            <p:cNvGrpSpPr>
              <a:grpSpLocks/>
            </p:cNvGrpSpPr>
            <p:nvPr/>
          </p:nvGrpSpPr>
          <p:grpSpPr bwMode="auto">
            <a:xfrm>
              <a:off x="424192" y="1484784"/>
              <a:ext cx="7024207" cy="4749883"/>
              <a:chOff x="570799" y="3214596"/>
              <a:chExt cx="4304092" cy="2910498"/>
            </a:xfrm>
          </p:grpSpPr>
          <p:sp>
            <p:nvSpPr>
              <p:cNvPr id="7" name="Text Box 1034"/>
              <p:cNvSpPr txBox="1">
                <a:spLocks noChangeArrowheads="1"/>
              </p:cNvSpPr>
              <p:nvPr/>
            </p:nvSpPr>
            <p:spPr bwMode="auto">
              <a:xfrm rot="16200000">
                <a:off x="-205236" y="4234730"/>
                <a:ext cx="1874024" cy="3219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de-CH" sz="2800" dirty="0" err="1">
                    <a:latin typeface="+mn-lt"/>
                    <a:ea typeface="ＭＳ Ｐゴシック" charset="-128"/>
                    <a:cs typeface="+mn-cs"/>
                  </a:rPr>
                  <a:t>Strength</a:t>
                </a:r>
                <a:endParaRPr lang="de-CH" sz="2800" dirty="0">
                  <a:latin typeface="+mn-lt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2776" name="Line 1032"/>
              <p:cNvSpPr>
                <a:spLocks noChangeShapeType="1"/>
              </p:cNvSpPr>
              <p:nvPr/>
            </p:nvSpPr>
            <p:spPr bwMode="auto">
              <a:xfrm flipV="1">
                <a:off x="990278" y="3214596"/>
                <a:ext cx="1588" cy="23574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2777" name="Line 1031"/>
              <p:cNvSpPr>
                <a:spLocks noChangeShapeType="1"/>
              </p:cNvSpPr>
              <p:nvPr/>
            </p:nvSpPr>
            <p:spPr bwMode="auto">
              <a:xfrm>
                <a:off x="983928" y="5578351"/>
                <a:ext cx="389096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0" name="Text Box 1037"/>
              <p:cNvSpPr txBox="1">
                <a:spLocks noChangeArrowheads="1"/>
              </p:cNvSpPr>
              <p:nvPr/>
            </p:nvSpPr>
            <p:spPr bwMode="auto">
              <a:xfrm>
                <a:off x="730318" y="5661428"/>
                <a:ext cx="522327" cy="463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de-CH" dirty="0">
                    <a:latin typeface="+mn-lt"/>
                    <a:ea typeface="ＭＳ Ｐゴシック" charset="-128"/>
                    <a:cs typeface="+mn-cs"/>
                  </a:rPr>
                  <a:t>0</a:t>
                </a:r>
              </a:p>
            </p:txBody>
          </p:sp>
          <p:sp>
            <p:nvSpPr>
              <p:cNvPr id="11" name="Text Box 1036"/>
              <p:cNvSpPr txBox="1">
                <a:spLocks noChangeArrowheads="1"/>
              </p:cNvSpPr>
              <p:nvPr/>
            </p:nvSpPr>
            <p:spPr bwMode="auto">
              <a:xfrm>
                <a:off x="2955801" y="5661428"/>
                <a:ext cx="522327" cy="463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de-CH" dirty="0">
                    <a:latin typeface="+mn-lt"/>
                    <a:ea typeface="ＭＳ Ｐゴシック" charset="-128"/>
                    <a:cs typeface="+mn-cs"/>
                  </a:rPr>
                  <a:t>7</a:t>
                </a:r>
              </a:p>
            </p:txBody>
          </p:sp>
          <p:sp>
            <p:nvSpPr>
              <p:cNvPr id="32780" name="Freeform 1039"/>
              <p:cNvSpPr>
                <a:spLocks/>
              </p:cNvSpPr>
              <p:nvPr/>
            </p:nvSpPr>
            <p:spPr bwMode="auto">
              <a:xfrm>
                <a:off x="1115630" y="4353140"/>
                <a:ext cx="3240417" cy="948093"/>
              </a:xfrm>
              <a:custGeom>
                <a:avLst/>
                <a:gdLst>
                  <a:gd name="T0" fmla="*/ 0 w 10356"/>
                  <a:gd name="T1" fmla="*/ 155971 h 9738"/>
                  <a:gd name="T2" fmla="*/ 215903 w 10356"/>
                  <a:gd name="T3" fmla="*/ 83924 h 9738"/>
                  <a:gd name="T4" fmla="*/ 576053 w 10356"/>
                  <a:gd name="T5" fmla="*/ 11975 h 9738"/>
                  <a:gd name="T6" fmla="*/ 1224074 w 10356"/>
                  <a:gd name="T7" fmla="*/ 155971 h 9738"/>
                  <a:gd name="T8" fmla="*/ 1881169 w 10356"/>
                  <a:gd name="T9" fmla="*/ 767977 h 9738"/>
                  <a:gd name="T10" fmla="*/ 3240417 w 10356"/>
                  <a:gd name="T11" fmla="*/ 948093 h 97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356" h="9738">
                    <a:moveTo>
                      <a:pt x="0" y="1602"/>
                    </a:moveTo>
                    <a:cubicBezTo>
                      <a:pt x="176" y="1453"/>
                      <a:pt x="383" y="1108"/>
                      <a:pt x="690" y="862"/>
                    </a:cubicBezTo>
                    <a:cubicBezTo>
                      <a:pt x="997" y="616"/>
                      <a:pt x="1304" y="0"/>
                      <a:pt x="1841" y="123"/>
                    </a:cubicBezTo>
                    <a:cubicBezTo>
                      <a:pt x="2378" y="246"/>
                      <a:pt x="3217" y="308"/>
                      <a:pt x="3912" y="1602"/>
                    </a:cubicBezTo>
                    <a:cubicBezTo>
                      <a:pt x="4607" y="2896"/>
                      <a:pt x="4938" y="6532"/>
                      <a:pt x="6012" y="7888"/>
                    </a:cubicBezTo>
                    <a:cubicBezTo>
                      <a:pt x="7086" y="9244"/>
                      <a:pt x="9524" y="9216"/>
                      <a:pt x="10356" y="9738"/>
                    </a:cubicBezTo>
                  </a:path>
                </a:pathLst>
              </a:custGeom>
              <a:noFill/>
              <a:ln w="38100">
                <a:solidFill>
                  <a:srgbClr val="FF9900"/>
                </a:solidFill>
                <a:prstDash val="lgDashDot"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2781" name="Line 1035"/>
              <p:cNvSpPr>
                <a:spLocks noChangeShapeType="1"/>
              </p:cNvSpPr>
              <p:nvPr/>
            </p:nvSpPr>
            <p:spPr bwMode="auto">
              <a:xfrm>
                <a:off x="3203848" y="3314576"/>
                <a:ext cx="0" cy="2265363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prstDash val="sysDot"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2782" name="Line 1035"/>
              <p:cNvSpPr>
                <a:spLocks noChangeShapeType="1"/>
              </p:cNvSpPr>
              <p:nvPr/>
            </p:nvSpPr>
            <p:spPr bwMode="auto">
              <a:xfrm>
                <a:off x="1979712" y="3316048"/>
                <a:ext cx="0" cy="2265363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prstDash val="sysDot"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5" name="Text Box 1036"/>
              <p:cNvSpPr txBox="1">
                <a:spLocks noChangeArrowheads="1"/>
              </p:cNvSpPr>
              <p:nvPr/>
            </p:nvSpPr>
            <p:spPr bwMode="auto">
              <a:xfrm>
                <a:off x="1722448" y="5661428"/>
                <a:ext cx="522327" cy="463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de-CH" dirty="0">
                    <a:latin typeface="+mn-lt"/>
                    <a:ea typeface="ＭＳ Ｐゴシック" charset="-128"/>
                    <a:cs typeface="+mn-cs"/>
                  </a:rPr>
                  <a:t>3</a:t>
                </a:r>
                <a:endParaRPr lang="de-CH" dirty="0">
                  <a:latin typeface="+mn-lt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6" name="Text Box 1034"/>
            <p:cNvSpPr txBox="1">
              <a:spLocks noChangeArrowheads="1"/>
            </p:cNvSpPr>
            <p:nvPr/>
          </p:nvSpPr>
          <p:spPr bwMode="auto">
            <a:xfrm>
              <a:off x="1690930" y="5949345"/>
              <a:ext cx="4785985" cy="525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de-CH" sz="2800" dirty="0">
                  <a:latin typeface="+mn-lt"/>
                  <a:ea typeface="ＭＳ Ｐゴシック" charset="-128"/>
                  <a:cs typeface="+mn-cs"/>
                </a:rPr>
                <a:t>Liquid </a:t>
              </a:r>
              <a:r>
                <a:rPr lang="de-CH" sz="2800" dirty="0" err="1">
                  <a:latin typeface="+mn-lt"/>
                  <a:ea typeface="ＭＳ Ｐゴシック" charset="-128"/>
                  <a:cs typeface="+mn-cs"/>
                </a:rPr>
                <a:t>water</a:t>
              </a:r>
              <a:r>
                <a:rPr lang="de-CH" sz="2800" dirty="0">
                  <a:latin typeface="+mn-lt"/>
                  <a:ea typeface="ＭＳ Ｐゴシック" charset="-128"/>
                  <a:cs typeface="+mn-cs"/>
                </a:rPr>
                <a:t> </a:t>
              </a:r>
              <a:r>
                <a:rPr lang="de-CH" sz="2800" dirty="0" err="1">
                  <a:latin typeface="+mn-lt"/>
                  <a:ea typeface="ＭＳ Ｐゴシック" charset="-128"/>
                  <a:cs typeface="+mn-cs"/>
                </a:rPr>
                <a:t>content</a:t>
              </a:r>
              <a:r>
                <a:rPr lang="de-CH" sz="2800" dirty="0">
                  <a:latin typeface="+mn-lt"/>
                  <a:ea typeface="ＭＳ Ｐゴシック" charset="-128"/>
                  <a:cs typeface="+mn-cs"/>
                </a:rPr>
                <a:t> (% vol.)</a:t>
              </a:r>
              <a:endParaRPr lang="de-CH" sz="2800" dirty="0">
                <a:latin typeface="+mn-lt"/>
                <a:ea typeface="ＭＳ Ｐゴシック" charset="-128"/>
                <a:cs typeface="+mn-cs"/>
              </a:endParaRPr>
            </a:p>
          </p:txBody>
        </p:sp>
      </p:grpSp>
      <p:sp>
        <p:nvSpPr>
          <p:cNvPr id="32772" name="Freeform 1040"/>
          <p:cNvSpPr>
            <a:spLocks/>
          </p:cNvSpPr>
          <p:nvPr/>
        </p:nvSpPr>
        <p:spPr bwMode="auto">
          <a:xfrm>
            <a:off x="1430338" y="2249488"/>
            <a:ext cx="5035550" cy="2563812"/>
          </a:xfrm>
          <a:custGeom>
            <a:avLst/>
            <a:gdLst>
              <a:gd name="T0" fmla="*/ 0 w 1944"/>
              <a:gd name="T1" fmla="*/ 0 h 990"/>
              <a:gd name="T2" fmla="*/ 2147483647 w 1944"/>
              <a:gd name="T3" fmla="*/ 2147483647 h 990"/>
              <a:gd name="T4" fmla="*/ 2147483647 w 1944"/>
              <a:gd name="T5" fmla="*/ 2147483647 h 990"/>
              <a:gd name="T6" fmla="*/ 2147483647 w 1944"/>
              <a:gd name="T7" fmla="*/ 2147483647 h 990"/>
              <a:gd name="T8" fmla="*/ 2147483647 w 1944"/>
              <a:gd name="T9" fmla="*/ 2147483647 h 9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4"/>
              <a:gd name="T16" fmla="*/ 0 h 990"/>
              <a:gd name="T17" fmla="*/ 1944 w 1944"/>
              <a:gd name="T18" fmla="*/ 990 h 9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4" h="990">
                <a:moveTo>
                  <a:pt x="0" y="0"/>
                </a:moveTo>
                <a:cubicBezTo>
                  <a:pt x="84" y="69"/>
                  <a:pt x="327" y="292"/>
                  <a:pt x="498" y="414"/>
                </a:cubicBezTo>
                <a:cubicBezTo>
                  <a:pt x="669" y="536"/>
                  <a:pt x="863" y="653"/>
                  <a:pt x="1026" y="732"/>
                </a:cubicBezTo>
                <a:cubicBezTo>
                  <a:pt x="1189" y="811"/>
                  <a:pt x="1323" y="845"/>
                  <a:pt x="1476" y="888"/>
                </a:cubicBezTo>
                <a:cubicBezTo>
                  <a:pt x="1629" y="931"/>
                  <a:pt x="1847" y="969"/>
                  <a:pt x="1944" y="99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:\publications\NZZ2012\Sketch_radar_englis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upGPR: Setup in the field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3850" y="1484313"/>
            <a:ext cx="8524875" cy="4248150"/>
            <a:chOff x="395536" y="1412776"/>
            <a:chExt cx="7626350" cy="3800475"/>
          </a:xfrm>
        </p:grpSpPr>
        <p:pic>
          <p:nvPicPr>
            <p:cNvPr id="33796" name="Picture 6" descr="CIMG9828"/>
            <p:cNvPicPr>
              <a:picLocks noChangeAspect="1" noChangeArrowheads="1"/>
            </p:cNvPicPr>
            <p:nvPr/>
          </p:nvPicPr>
          <p:blipFill>
            <a:blip r:embed="rId3"/>
            <a:srcRect t="19769" b="3839"/>
            <a:stretch>
              <a:fillRect/>
            </a:stretch>
          </p:blipFill>
          <p:spPr bwMode="auto">
            <a:xfrm>
              <a:off x="395536" y="1412776"/>
              <a:ext cx="3721100" cy="379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7" name="Grafik 5" descr="Antenne_900MHz.jpg"/>
            <p:cNvPicPr>
              <a:picLocks noChangeAspect="1"/>
            </p:cNvPicPr>
            <p:nvPr/>
          </p:nvPicPr>
          <p:blipFill>
            <a:blip r:embed="rId4"/>
            <a:srcRect l="19791" t="9721" r="13959"/>
            <a:stretch>
              <a:fillRect/>
            </a:stretch>
          </p:blipFill>
          <p:spPr bwMode="auto">
            <a:xfrm>
              <a:off x="4303961" y="1412776"/>
              <a:ext cx="3717925" cy="380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798" name="Gerade Verbindung mit Pfeil 10"/>
            <p:cNvCxnSpPr>
              <a:cxnSpLocks noChangeShapeType="1"/>
            </p:cNvCxnSpPr>
            <p:nvPr/>
          </p:nvCxnSpPr>
          <p:spPr bwMode="auto">
            <a:xfrm rot="16200000" flipH="1">
              <a:off x="4059486" y="2793901"/>
              <a:ext cx="1771650" cy="38100"/>
            </a:xfrm>
            <a:prstGeom prst="straightConnector1">
              <a:avLst/>
            </a:prstGeom>
            <a:noFill/>
            <a:ln w="50800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Monitoring </a:t>
            </a:r>
            <a:r>
              <a:rPr lang="en-US" dirty="0" smtClean="0"/>
              <a:t>snowpack with a radar </a:t>
            </a:r>
            <a:r>
              <a:rPr lang="en-US" dirty="0"/>
              <a:t>signal</a:t>
            </a:r>
            <a:endParaRPr lang="en-GB" dirty="0"/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939006" y="3648869"/>
            <a:ext cx="2251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1800" dirty="0" err="1">
                <a:latin typeface="+mn-lt"/>
                <a:ea typeface="ＭＳ Ｐゴシック" charset="-128"/>
                <a:cs typeface="+mn-cs"/>
              </a:rPr>
              <a:t>Schmid</a:t>
            </a:r>
            <a:r>
              <a:rPr lang="en-US" sz="1800" dirty="0">
                <a:latin typeface="+mn-lt"/>
                <a:ea typeface="ＭＳ Ｐゴシック" charset="-128"/>
                <a:cs typeface="+mn-cs"/>
              </a:rPr>
              <a:t> et al. (2014)</a:t>
            </a:r>
            <a:endParaRPr lang="en-US" sz="1800" dirty="0"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8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3700" y="0"/>
            <a:ext cx="8355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8194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/>
          <a:srcRect l="10764" r="22585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feld 6"/>
          <p:cNvSpPr txBox="1">
            <a:spLocks noChangeArrowheads="1"/>
          </p:cNvSpPr>
          <p:nvPr/>
        </p:nvSpPr>
        <p:spPr bwMode="auto">
          <a:xfrm>
            <a:off x="0" y="6381750"/>
            <a:ext cx="1673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/>
              <a:t>Foto: J. Rocco</a:t>
            </a:r>
          </a:p>
        </p:txBody>
      </p:sp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-9525" y="141288"/>
            <a:ext cx="3671888" cy="1816100"/>
          </a:xfrm>
          <a:prstGeom prst="rect">
            <a:avLst/>
          </a:prstGeom>
          <a:solidFill>
            <a:schemeClr val="bg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/>
              <a:t>Wet-snow avalanche Flüelapass ~16 h Planned opening of the road 17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Tracking water in radar signal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5843" name="Picture 6" descr="R:\publications\ISSW2012\Proceedings\Figures\Radargram-AvalacheActivity-Temperature(pro15min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84313"/>
            <a:ext cx="8940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92925" y="6165850"/>
            <a:ext cx="22510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1800" dirty="0" err="1">
                <a:latin typeface="+mn-lt"/>
                <a:ea typeface="ＭＳ Ｐゴシック" charset="-128"/>
                <a:cs typeface="+mn-cs"/>
              </a:rPr>
              <a:t>Schmid</a:t>
            </a:r>
            <a:r>
              <a:rPr lang="en-US" sz="1800" dirty="0">
                <a:latin typeface="+mn-lt"/>
                <a:ea typeface="ＭＳ Ｐゴシック" charset="-128"/>
                <a:cs typeface="+mn-cs"/>
              </a:rPr>
              <a:t> et al. (2012)</a:t>
            </a:r>
            <a:endParaRPr lang="en-US" sz="1800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Amount of water within snowpack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179388" y="1196975"/>
            <a:ext cx="6408737" cy="5845175"/>
            <a:chOff x="971600" y="1196752"/>
            <a:chExt cx="6408712" cy="5845476"/>
          </a:xfrm>
        </p:grpSpPr>
        <p:pic>
          <p:nvPicPr>
            <p:cNvPr id="36871" name="Picture 1" descr="Amount_water.jpg"/>
            <p:cNvPicPr>
              <a:picLocks noChangeAspect="1"/>
            </p:cNvPicPr>
            <p:nvPr/>
          </p:nvPicPr>
          <p:blipFill>
            <a:blip r:embed="rId2"/>
            <a:srcRect l="6029" t="6972" b="8011"/>
            <a:stretch>
              <a:fillRect/>
            </a:stretch>
          </p:blipFill>
          <p:spPr bwMode="auto">
            <a:xfrm>
              <a:off x="971600" y="1196752"/>
              <a:ext cx="6408712" cy="5799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2" name="Rectangle 5"/>
            <p:cNvSpPr>
              <a:spLocks noChangeArrowheads="1"/>
            </p:cNvSpPr>
            <p:nvPr/>
          </p:nvSpPr>
          <p:spPr bwMode="auto">
            <a:xfrm>
              <a:off x="1691680" y="6741368"/>
              <a:ext cx="1584176" cy="30086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Times" pitchFamily="18" charset="0"/>
              </a:endParaRPr>
            </a:p>
          </p:txBody>
        </p:sp>
      </p:grpSp>
      <p:grpSp>
        <p:nvGrpSpPr>
          <p:cNvPr id="36868" name="Group 6"/>
          <p:cNvGrpSpPr>
            <a:grpSpLocks/>
          </p:cNvGrpSpPr>
          <p:nvPr/>
        </p:nvGrpSpPr>
        <p:grpSpPr bwMode="auto">
          <a:xfrm>
            <a:off x="6259513" y="1484313"/>
            <a:ext cx="2870200" cy="720725"/>
            <a:chOff x="6299129" y="1484784"/>
            <a:chExt cx="2871082" cy="720080"/>
          </a:xfrm>
        </p:grpSpPr>
        <p:pic>
          <p:nvPicPr>
            <p:cNvPr id="36869" name="Picture 1" descr="Amount_water.jpg"/>
            <p:cNvPicPr>
              <a:picLocks noChangeAspect="1"/>
            </p:cNvPicPr>
            <p:nvPr/>
          </p:nvPicPr>
          <p:blipFill>
            <a:blip r:embed="rId2"/>
            <a:srcRect l="17503" t="88348" r="30873" b="2"/>
            <a:stretch>
              <a:fillRect/>
            </a:stretch>
          </p:blipFill>
          <p:spPr bwMode="auto">
            <a:xfrm>
              <a:off x="6299129" y="1556792"/>
              <a:ext cx="287108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0" name="Rectangle 8"/>
            <p:cNvSpPr>
              <a:spLocks noChangeArrowheads="1"/>
            </p:cNvSpPr>
            <p:nvPr/>
          </p:nvSpPr>
          <p:spPr bwMode="auto">
            <a:xfrm>
              <a:off x="7524328" y="1484784"/>
              <a:ext cx="288032" cy="21602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Times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Calculating liquid water content</a:t>
            </a:r>
          </a:p>
        </p:txBody>
      </p:sp>
      <p:pic>
        <p:nvPicPr>
          <p:cNvPr id="37891" name="Picture 3" descr="E:\11_winter_fieldwork\11presentation\2011AGUtalk\Chart_LWC_TA_TSS_wetting_20110405_20110415.jpg"/>
          <p:cNvPicPr>
            <a:picLocks noChangeAspect="1" noChangeArrowheads="1"/>
          </p:cNvPicPr>
          <p:nvPr/>
        </p:nvPicPr>
        <p:blipFill>
          <a:blip r:embed="rId2"/>
          <a:srcRect l="-468" t="-214" r="468" b="-1184"/>
          <a:stretch>
            <a:fillRect/>
          </a:stretch>
        </p:blipFill>
        <p:spPr bwMode="auto">
          <a:xfrm>
            <a:off x="755650" y="1290638"/>
            <a:ext cx="6840538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2413" y="6165850"/>
            <a:ext cx="22510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1800" dirty="0" err="1">
                <a:latin typeface="+mn-lt"/>
                <a:ea typeface="ＭＳ Ｐゴシック" charset="-128"/>
                <a:cs typeface="+mn-cs"/>
              </a:rPr>
              <a:t>Schmid</a:t>
            </a:r>
            <a:r>
              <a:rPr lang="en-US" sz="1800" dirty="0">
                <a:latin typeface="+mn-lt"/>
                <a:ea typeface="ＭＳ Ｐゴシック" charset="-128"/>
                <a:cs typeface="+mn-cs"/>
              </a:rPr>
              <a:t> et al. (2014)</a:t>
            </a:r>
            <a:endParaRPr lang="en-US" sz="1800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/>
            <a:r>
              <a:rPr lang="en-GB" smtClean="0"/>
              <a:t>Moving water can be tracked.</a:t>
            </a:r>
          </a:p>
          <a:p>
            <a:pPr eaLnBrk="1" hangingPunct="1"/>
            <a:r>
              <a:rPr lang="en-GB" smtClean="0"/>
              <a:t>Average liquid water content for the entire snow-pack can be calculated – but not for single layers.</a:t>
            </a:r>
          </a:p>
          <a:p>
            <a:pPr eaLnBrk="1" hangingPunct="1"/>
            <a:r>
              <a:rPr lang="en-GB" smtClean="0"/>
              <a:t>Multiple reflections hint to parts of the snowpack with high liquid water content.</a:t>
            </a:r>
          </a:p>
          <a:p>
            <a:pPr eaLnBrk="1" hangingPunct="1"/>
            <a:r>
              <a:rPr lang="en-GB" smtClean="0"/>
              <a:t>Flow patterns cannot be determined.</a:t>
            </a:r>
          </a:p>
          <a:p>
            <a:pPr eaLnBrk="1" hangingPunct="1"/>
            <a:r>
              <a:rPr lang="en-GB" smtClean="0"/>
              <a:t>In the future, analysis of frequency content of the multiple reflections and other sensor setups may allow determining liquid water content for single layers.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9938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9939" name="Content Placeholder 3" descr="P1070119.JPG"/>
          <p:cNvPicPr>
            <a:picLocks noChangeAspect="1"/>
          </p:cNvPicPr>
          <p:nvPr/>
        </p:nvPicPr>
        <p:blipFill>
          <a:blip r:embed="rId2"/>
          <a:srcRect l="12688" t="2" r="8737" b="2"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4963" y="692150"/>
            <a:ext cx="70072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3600" b="1" dirty="0">
                <a:solidFill>
                  <a:srgbClr val="3B687F"/>
                </a:solidFill>
                <a:latin typeface="+mj-lt"/>
                <a:ea typeface="+mj-ea"/>
                <a:cs typeface="+mj-cs"/>
              </a:rPr>
              <a:t>- Thank you for your attention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Reasons for bad predictability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marL="265113" indent="-265113" eaLnBrk="1" hangingPunct="1">
              <a:spcBef>
                <a:spcPts val="0"/>
              </a:spcBef>
              <a:spcAft>
                <a:spcPts val="4800"/>
              </a:spcAft>
              <a:defRPr/>
            </a:pPr>
            <a:r>
              <a:rPr lang="en-US" dirty="0"/>
              <a:t>Formation processes are not fully understood.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4800"/>
              </a:spcAft>
              <a:buFont typeface="Arial" pitchFamily="34" charset="0"/>
              <a:buChar char="•"/>
              <a:defRPr/>
            </a:pPr>
            <a:r>
              <a:rPr lang="en-US" dirty="0"/>
              <a:t>Timing is extremely short.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4800"/>
              </a:spcAft>
              <a:buFont typeface="Arial" pitchFamily="34" charset="0"/>
              <a:buChar char="•"/>
              <a:defRPr/>
            </a:pPr>
            <a:r>
              <a:rPr lang="en-US" dirty="0"/>
              <a:t>Small differences in forcing (e.g. infiltration rate, snow stratigraphy) seem to be important.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4800"/>
              </a:spcAft>
              <a:buFont typeface="Arial" pitchFamily="34" charset="0"/>
              <a:buChar char="•"/>
              <a:defRPr/>
            </a:pPr>
            <a:r>
              <a:rPr lang="en-US" dirty="0"/>
              <a:t>High potential for feed-back mechanisms exist.</a:t>
            </a:r>
          </a:p>
          <a:p>
            <a:pPr marL="0" indent="0" algn="r" eaLnBrk="1" hangingPunct="1">
              <a:spcBef>
                <a:spcPts val="1200"/>
              </a:spcBef>
              <a:buFontTx/>
              <a:buNone/>
              <a:defRPr/>
            </a:pPr>
            <a:r>
              <a:rPr lang="en-US" sz="2400" dirty="0" err="1"/>
              <a:t>Schneebeli</a:t>
            </a:r>
            <a:r>
              <a:rPr lang="en-US" sz="2400" dirty="0"/>
              <a:t> (2004</a:t>
            </a:r>
            <a:r>
              <a:rPr lang="en-US" sz="2400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92088"/>
            <a:ext cx="8820150" cy="5000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Problems stated by avalanche professionals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marL="265113" indent="-265113" eaLnBrk="1" hangingPunct="1">
              <a:defRPr/>
            </a:pPr>
            <a:r>
              <a:rPr lang="en-GB" dirty="0"/>
              <a:t>No established procedure to assess wet-snow instability</a:t>
            </a:r>
          </a:p>
          <a:p>
            <a:pPr marL="539750" lvl="1" indent="-274638" eaLnBrk="1" hangingPunct="1">
              <a:spcBef>
                <a:spcPts val="1200"/>
              </a:spcBef>
              <a:defRPr/>
            </a:pPr>
            <a:r>
              <a:rPr lang="en-GB" dirty="0"/>
              <a:t>No best-practice stability test</a:t>
            </a:r>
          </a:p>
          <a:p>
            <a:pPr marL="539750" lvl="1" indent="-274638" eaLnBrk="1" hangingPunct="1">
              <a:spcBef>
                <a:spcPts val="1200"/>
              </a:spcBef>
              <a:defRPr/>
            </a:pPr>
            <a:r>
              <a:rPr lang="en-GB" dirty="0"/>
              <a:t>No evident meteorological parameter </a:t>
            </a:r>
            <a:r>
              <a:rPr lang="en-GB" dirty="0" smtClean="0"/>
              <a:t>(air temperature?)</a:t>
            </a:r>
            <a:endParaRPr lang="en-GB" dirty="0"/>
          </a:p>
          <a:p>
            <a:pPr marL="539750" lvl="1" indent="-274638" eaLnBrk="1" hangingPunct="1">
              <a:spcBef>
                <a:spcPts val="1200"/>
              </a:spcBef>
              <a:defRPr/>
            </a:pPr>
            <a:r>
              <a:rPr lang="en-GB" dirty="0"/>
              <a:t>Indicator avalanches (only reliable parameter?)</a:t>
            </a:r>
          </a:p>
          <a:p>
            <a:pPr marL="265113" indent="-265113" eaLnBrk="1" hangingPunct="1">
              <a:spcBef>
                <a:spcPts val="3600"/>
              </a:spcBef>
              <a:defRPr/>
            </a:pPr>
            <a:r>
              <a:rPr lang="en-GB" dirty="0"/>
              <a:t>Major forecasting problem concerns the correct onset of avalanche activity.</a:t>
            </a:r>
          </a:p>
          <a:p>
            <a:pPr marL="0" indent="0" algn="r" eaLnBrk="1" hangingPunct="1">
              <a:spcBef>
                <a:spcPts val="1200"/>
              </a:spcBef>
              <a:buFontTx/>
              <a:buNone/>
              <a:defRPr/>
            </a:pPr>
            <a:r>
              <a:rPr lang="en-US" sz="2200" dirty="0" err="1"/>
              <a:t>Techel</a:t>
            </a:r>
            <a:r>
              <a:rPr lang="en-US" sz="2200" dirty="0"/>
              <a:t> and </a:t>
            </a:r>
            <a:r>
              <a:rPr lang="en-US" sz="2200" dirty="0" err="1"/>
              <a:t>Pielmeier</a:t>
            </a:r>
            <a:r>
              <a:rPr lang="en-US" sz="2200" dirty="0"/>
              <a:t> (2009)</a:t>
            </a:r>
            <a:endParaRPr lang="en-GB" sz="2200" dirty="0"/>
          </a:p>
          <a:p>
            <a:pPr eaLnBrk="1" hangingPunct="1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Air temperature as a proxy?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smtClean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50825" y="908050"/>
            <a:ext cx="8642350" cy="5757863"/>
            <a:chOff x="251520" y="908719"/>
            <a:chExt cx="8640960" cy="5757623"/>
          </a:xfrm>
        </p:grpSpPr>
        <p:pic>
          <p:nvPicPr>
            <p:cNvPr id="11269" name="Content Placeholder 4" descr="Temperature_dorfberg_aai_2009.jpg"/>
            <p:cNvPicPr>
              <a:picLocks noChangeAspect="1"/>
            </p:cNvPicPr>
            <p:nvPr/>
          </p:nvPicPr>
          <p:blipFill>
            <a:blip r:embed="rId2"/>
            <a:srcRect t="-1363" b="-1106"/>
            <a:stretch>
              <a:fillRect/>
            </a:stretch>
          </p:blipFill>
          <p:spPr bwMode="auto">
            <a:xfrm>
              <a:off x="251520" y="908719"/>
              <a:ext cx="8640960" cy="5757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0" name="Rectangle 5"/>
            <p:cNvSpPr>
              <a:spLocks noChangeArrowheads="1"/>
            </p:cNvSpPr>
            <p:nvPr/>
          </p:nvSpPr>
          <p:spPr bwMode="auto">
            <a:xfrm>
              <a:off x="2194094" y="1129896"/>
              <a:ext cx="6533981" cy="463698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>
                <a:latin typeface="Times" pitchFamily="18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08400" y="3141663"/>
            <a:ext cx="266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200"/>
              <a:t>It works </a:t>
            </a:r>
            <a:r>
              <a:rPr lang="en-US" sz="3200">
                <a:sym typeface="Wingdings" pitchFamily="2" charset="2"/>
              </a:rPr>
              <a:t> !</a:t>
            </a:r>
            <a:endParaRPr lang="en-GB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Air temperature as a proxy?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smtClean="0"/>
          </a:p>
        </p:txBody>
      </p:sp>
      <p:grpSp>
        <p:nvGrpSpPr>
          <p:cNvPr id="12291" name="Group 6"/>
          <p:cNvGrpSpPr>
            <a:grpSpLocks/>
          </p:cNvGrpSpPr>
          <p:nvPr/>
        </p:nvGrpSpPr>
        <p:grpSpPr bwMode="auto">
          <a:xfrm>
            <a:off x="250825" y="908050"/>
            <a:ext cx="8642350" cy="5757863"/>
            <a:chOff x="251520" y="908719"/>
            <a:chExt cx="8640960" cy="5757623"/>
          </a:xfrm>
        </p:grpSpPr>
        <p:pic>
          <p:nvPicPr>
            <p:cNvPr id="12293" name="Content Placeholder 4" descr="Temperature_dorfberg_aai_2009.jpg"/>
            <p:cNvPicPr>
              <a:picLocks noChangeAspect="1"/>
            </p:cNvPicPr>
            <p:nvPr/>
          </p:nvPicPr>
          <p:blipFill>
            <a:blip r:embed="rId2"/>
            <a:srcRect t="-1363" b="-1106"/>
            <a:stretch>
              <a:fillRect/>
            </a:stretch>
          </p:blipFill>
          <p:spPr bwMode="auto">
            <a:xfrm>
              <a:off x="251520" y="908719"/>
              <a:ext cx="8640960" cy="5757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4" name="Rectangle 5"/>
            <p:cNvSpPr>
              <a:spLocks noChangeArrowheads="1"/>
            </p:cNvSpPr>
            <p:nvPr/>
          </p:nvSpPr>
          <p:spPr bwMode="auto">
            <a:xfrm>
              <a:off x="5220072" y="1129896"/>
              <a:ext cx="3508003" cy="463698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>
                <a:latin typeface="Times" pitchFamily="18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08400" y="2924175"/>
            <a:ext cx="2663825" cy="1077913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200"/>
              <a:t>Oh no, maybe not </a:t>
            </a:r>
            <a:r>
              <a:rPr lang="en-US" sz="3200">
                <a:sym typeface="Wingdings" pitchFamily="2" charset="2"/>
              </a:rPr>
              <a:t></a:t>
            </a:r>
            <a:endParaRPr lang="en-GB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Air temperature as a proxy?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smtClean="0"/>
          </a:p>
        </p:txBody>
      </p:sp>
      <p:grpSp>
        <p:nvGrpSpPr>
          <p:cNvPr id="13315" name="Group 6"/>
          <p:cNvGrpSpPr>
            <a:grpSpLocks/>
          </p:cNvGrpSpPr>
          <p:nvPr/>
        </p:nvGrpSpPr>
        <p:grpSpPr bwMode="auto">
          <a:xfrm>
            <a:off x="250825" y="908050"/>
            <a:ext cx="8642350" cy="5757863"/>
            <a:chOff x="251520" y="908719"/>
            <a:chExt cx="8640960" cy="5757623"/>
          </a:xfrm>
        </p:grpSpPr>
        <p:pic>
          <p:nvPicPr>
            <p:cNvPr id="13317" name="Content Placeholder 4" descr="Temperature_dorfberg_aai_2009.jpg"/>
            <p:cNvPicPr>
              <a:picLocks noChangeAspect="1"/>
            </p:cNvPicPr>
            <p:nvPr/>
          </p:nvPicPr>
          <p:blipFill>
            <a:blip r:embed="rId2"/>
            <a:srcRect t="-1363" b="-1106"/>
            <a:stretch>
              <a:fillRect/>
            </a:stretch>
          </p:blipFill>
          <p:spPr bwMode="auto">
            <a:xfrm>
              <a:off x="251520" y="908719"/>
              <a:ext cx="8640960" cy="5757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Rectangle 5"/>
            <p:cNvSpPr>
              <a:spLocks noChangeArrowheads="1"/>
            </p:cNvSpPr>
            <p:nvPr/>
          </p:nvSpPr>
          <p:spPr bwMode="auto">
            <a:xfrm>
              <a:off x="5847774" y="1129896"/>
              <a:ext cx="2880301" cy="463698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>
                <a:latin typeface="Times" pitchFamily="18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08400" y="2924175"/>
            <a:ext cx="2663825" cy="1077913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CH" sz="3200"/>
              <a:t>Now it works again </a:t>
            </a:r>
            <a:r>
              <a:rPr lang="en-US" sz="3200">
                <a:sym typeface="Wingdings" pitchFamily="2" charset="2"/>
              </a:rPr>
              <a:t> !</a:t>
            </a:r>
            <a:endParaRPr lang="en-GB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Air temperature as a proxy?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smtClean="0"/>
          </a:p>
        </p:txBody>
      </p:sp>
      <p:pic>
        <p:nvPicPr>
          <p:cNvPr id="14339" name="Content Placeholder 4" descr="Temperature_dorfberg_aai_2009.jpg"/>
          <p:cNvPicPr>
            <a:picLocks noChangeAspect="1"/>
          </p:cNvPicPr>
          <p:nvPr/>
        </p:nvPicPr>
        <p:blipFill>
          <a:blip r:embed="rId2"/>
          <a:srcRect t="-1363" b="-1106"/>
          <a:stretch>
            <a:fillRect/>
          </a:stretch>
        </p:blipFill>
        <p:spPr bwMode="auto">
          <a:xfrm>
            <a:off x="250825" y="908050"/>
            <a:ext cx="8642350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63938" y="3159125"/>
            <a:ext cx="3384550" cy="584200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CH" sz="3200"/>
              <a:t>... not really </a:t>
            </a:r>
            <a:r>
              <a:rPr lang="en-US" sz="3200">
                <a:sym typeface="Wingdings" pitchFamily="2" charset="2"/>
              </a:rPr>
              <a:t> !</a:t>
            </a:r>
            <a:endParaRPr lang="en-GB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LfU-Präsentation">
  <a:themeElements>
    <a:clrScheme name="LfU-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fU-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>
    <a:extraClrScheme>
      <a:clrScheme name="LfU-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754</Words>
  <Application>Microsoft Macintosh PowerPoint</Application>
  <PresentationFormat>Affichage à l'écran (4:3)</PresentationFormat>
  <Paragraphs>130</Paragraphs>
  <Slides>34</Slides>
  <Notes>0</Notes>
  <HiddenSlides>1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Modèle de conception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Arial</vt:lpstr>
      <vt:lpstr>ＭＳ Ｐゴシック</vt:lpstr>
      <vt:lpstr>Times</vt:lpstr>
      <vt:lpstr>Wingdings</vt:lpstr>
      <vt:lpstr>LfU-Präsentation</vt:lpstr>
      <vt:lpstr>LfU-Präsentation</vt:lpstr>
      <vt:lpstr>Diapositive 1</vt:lpstr>
      <vt:lpstr>Diapositive 2</vt:lpstr>
      <vt:lpstr>Diapositive 3</vt:lpstr>
      <vt:lpstr>Reasons for bad predictability</vt:lpstr>
      <vt:lpstr>Problems stated by avalanche professionals</vt:lpstr>
      <vt:lpstr>Air temperature as a proxy?</vt:lpstr>
      <vt:lpstr>Air temperature as a proxy?</vt:lpstr>
      <vt:lpstr>Air temperature as a proxy?</vt:lpstr>
      <vt:lpstr>Air temperature as a proxy?</vt:lpstr>
      <vt:lpstr>What is the deal?</vt:lpstr>
      <vt:lpstr>Models describing wet-snow avalanches</vt:lpstr>
      <vt:lpstr>Models describing wet-snow avalanches</vt:lpstr>
      <vt:lpstr>Models describing wet-snow avalanches</vt:lpstr>
      <vt:lpstr>Models describing wet-snow avalanches</vt:lpstr>
      <vt:lpstr>Energy balanced based index (LWCindex)</vt:lpstr>
      <vt:lpstr>Energy balanced based index (LWCindex)</vt:lpstr>
      <vt:lpstr>Verification with avalanche activity data</vt:lpstr>
      <vt:lpstr>Predictive performance of models</vt:lpstr>
      <vt:lpstr>What’s the story with the performance?</vt:lpstr>
      <vt:lpstr>Where do the false alarms occur for MIT2?</vt:lpstr>
      <vt:lpstr>Where do the false alarms occur for MIT3?</vt:lpstr>
      <vt:lpstr>Introducing days since isothermal state (MIT3)</vt:lpstr>
      <vt:lpstr>Introducing days since isothermal state (MIT3)</vt:lpstr>
      <vt:lpstr>Conclusions</vt:lpstr>
      <vt:lpstr>Outlook</vt:lpstr>
      <vt:lpstr>Measuring water in snow</vt:lpstr>
      <vt:lpstr>Why is measuring water so important?</vt:lpstr>
      <vt:lpstr>upGPR: Setup in the field</vt:lpstr>
      <vt:lpstr>Monitoring snowpack with a radar signal</vt:lpstr>
      <vt:lpstr>Tracking water in radar signal</vt:lpstr>
      <vt:lpstr>Amount of water within snowpack</vt:lpstr>
      <vt:lpstr>Calculating liquid water content</vt:lpstr>
      <vt:lpstr>Conclusions</vt:lpstr>
      <vt:lpstr>Diapositive 34</vt:lpstr>
    </vt:vector>
  </TitlesOfParts>
  <Company>LfU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Koper, Anita (LfU)</dc:creator>
  <cp:lastModifiedBy>vionnetv</cp:lastModifiedBy>
  <cp:revision>92</cp:revision>
  <dcterms:created xsi:type="dcterms:W3CDTF">2007-04-26T06:15:53Z</dcterms:created>
  <dcterms:modified xsi:type="dcterms:W3CDTF">2015-05-05T17:56:23Z</dcterms:modified>
</cp:coreProperties>
</file>